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 id="264" r:id="rId10"/>
    <p:sldId id="267" r:id="rId11"/>
    <p:sldId id="265" r:id="rId12"/>
    <p:sldId id="266"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9" autoAdjust="0"/>
    <p:restoredTop sz="94660"/>
  </p:normalViewPr>
  <p:slideViewPr>
    <p:cSldViewPr snapToGrid="0">
      <p:cViewPr varScale="1">
        <p:scale>
          <a:sx n="65" d="100"/>
          <a:sy n="65" d="100"/>
        </p:scale>
        <p:origin x="96"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587909-772A-440F-8324-006CB19D90C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427FB66-C492-4808-9DFD-0B3B6B8455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28FE00A-FA52-490E-9C5C-8B7C7E812010}"/>
              </a:ext>
            </a:extLst>
          </p:cNvPr>
          <p:cNvSpPr>
            <a:spLocks noGrp="1"/>
          </p:cNvSpPr>
          <p:nvPr>
            <p:ph type="dt" sz="half" idx="10"/>
          </p:nvPr>
        </p:nvSpPr>
        <p:spPr/>
        <p:txBody>
          <a:bodyPr/>
          <a:lstStyle/>
          <a:p>
            <a:fld id="{E65A832C-F4EE-4EA2-981E-1A1A8B2C85EC}" type="datetimeFigureOut">
              <a:rPr kumimoji="1" lang="ja-JP" altLang="en-US" smtClean="0"/>
              <a:t>2018/6/7</a:t>
            </a:fld>
            <a:endParaRPr kumimoji="1" lang="ja-JP" altLang="en-US"/>
          </a:p>
        </p:txBody>
      </p:sp>
      <p:sp>
        <p:nvSpPr>
          <p:cNvPr id="5" name="フッター プレースホルダー 4">
            <a:extLst>
              <a:ext uri="{FF2B5EF4-FFF2-40B4-BE49-F238E27FC236}">
                <a16:creationId xmlns:a16="http://schemas.microsoft.com/office/drawing/2014/main" id="{CA6494BE-C5CA-40DC-8C6F-72D4C6663D9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0836AAC-DAE4-4D0B-8322-76C2EA7C9587}"/>
              </a:ext>
            </a:extLst>
          </p:cNvPr>
          <p:cNvSpPr>
            <a:spLocks noGrp="1"/>
          </p:cNvSpPr>
          <p:nvPr>
            <p:ph type="sldNum" sz="quarter" idx="12"/>
          </p:nvPr>
        </p:nvSpPr>
        <p:spPr/>
        <p:txBody>
          <a:bodyPr/>
          <a:lstStyle/>
          <a:p>
            <a:fld id="{31D16551-9ECC-4B8D-AF64-4F98080EB1AA}" type="slidenum">
              <a:rPr kumimoji="1" lang="ja-JP" altLang="en-US" smtClean="0"/>
              <a:t>‹#›</a:t>
            </a:fld>
            <a:endParaRPr kumimoji="1" lang="ja-JP" altLang="en-US"/>
          </a:p>
        </p:txBody>
      </p:sp>
    </p:spTree>
    <p:extLst>
      <p:ext uri="{BB962C8B-B14F-4D97-AF65-F5344CB8AC3E}">
        <p14:creationId xmlns:p14="http://schemas.microsoft.com/office/powerpoint/2010/main" val="2428968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DDEC87-5BD6-4A79-BE01-0C326A12ABB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0ED82C-D6BD-4C4F-A882-27E95ABA9F1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B67B6F0-9F8D-4FD5-8801-060F3CBC066C}"/>
              </a:ext>
            </a:extLst>
          </p:cNvPr>
          <p:cNvSpPr>
            <a:spLocks noGrp="1"/>
          </p:cNvSpPr>
          <p:nvPr>
            <p:ph type="dt" sz="half" idx="10"/>
          </p:nvPr>
        </p:nvSpPr>
        <p:spPr/>
        <p:txBody>
          <a:bodyPr/>
          <a:lstStyle/>
          <a:p>
            <a:fld id="{E65A832C-F4EE-4EA2-981E-1A1A8B2C85EC}" type="datetimeFigureOut">
              <a:rPr kumimoji="1" lang="ja-JP" altLang="en-US" smtClean="0"/>
              <a:t>2018/6/7</a:t>
            </a:fld>
            <a:endParaRPr kumimoji="1" lang="ja-JP" altLang="en-US"/>
          </a:p>
        </p:txBody>
      </p:sp>
      <p:sp>
        <p:nvSpPr>
          <p:cNvPr id="5" name="フッター プレースホルダー 4">
            <a:extLst>
              <a:ext uri="{FF2B5EF4-FFF2-40B4-BE49-F238E27FC236}">
                <a16:creationId xmlns:a16="http://schemas.microsoft.com/office/drawing/2014/main" id="{38ED4765-075D-4630-BF37-1F4F4EAE2B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3AB4F6-2D05-4F29-8D10-013E1B9F2773}"/>
              </a:ext>
            </a:extLst>
          </p:cNvPr>
          <p:cNvSpPr>
            <a:spLocks noGrp="1"/>
          </p:cNvSpPr>
          <p:nvPr>
            <p:ph type="sldNum" sz="quarter" idx="12"/>
          </p:nvPr>
        </p:nvSpPr>
        <p:spPr/>
        <p:txBody>
          <a:bodyPr/>
          <a:lstStyle/>
          <a:p>
            <a:fld id="{31D16551-9ECC-4B8D-AF64-4F98080EB1AA}" type="slidenum">
              <a:rPr kumimoji="1" lang="ja-JP" altLang="en-US" smtClean="0"/>
              <a:t>‹#›</a:t>
            </a:fld>
            <a:endParaRPr kumimoji="1" lang="ja-JP" altLang="en-US"/>
          </a:p>
        </p:txBody>
      </p:sp>
    </p:spTree>
    <p:extLst>
      <p:ext uri="{BB962C8B-B14F-4D97-AF65-F5344CB8AC3E}">
        <p14:creationId xmlns:p14="http://schemas.microsoft.com/office/powerpoint/2010/main" val="604733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6306A3C-17D5-49FB-9BD2-5C7E9D79127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1D36E76-4C38-4B4B-8C76-3D2740C93CA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7E94FF1-522F-4634-9E04-9A2B52C97BA9}"/>
              </a:ext>
            </a:extLst>
          </p:cNvPr>
          <p:cNvSpPr>
            <a:spLocks noGrp="1"/>
          </p:cNvSpPr>
          <p:nvPr>
            <p:ph type="dt" sz="half" idx="10"/>
          </p:nvPr>
        </p:nvSpPr>
        <p:spPr/>
        <p:txBody>
          <a:bodyPr/>
          <a:lstStyle/>
          <a:p>
            <a:fld id="{E65A832C-F4EE-4EA2-981E-1A1A8B2C85EC}" type="datetimeFigureOut">
              <a:rPr kumimoji="1" lang="ja-JP" altLang="en-US" smtClean="0"/>
              <a:t>2018/6/7</a:t>
            </a:fld>
            <a:endParaRPr kumimoji="1" lang="ja-JP" altLang="en-US"/>
          </a:p>
        </p:txBody>
      </p:sp>
      <p:sp>
        <p:nvSpPr>
          <p:cNvPr id="5" name="フッター プレースホルダー 4">
            <a:extLst>
              <a:ext uri="{FF2B5EF4-FFF2-40B4-BE49-F238E27FC236}">
                <a16:creationId xmlns:a16="http://schemas.microsoft.com/office/drawing/2014/main" id="{D9EB6F8C-25FB-46FE-AF89-C6EFE95196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2E5854-275C-4015-A40E-AA522347441F}"/>
              </a:ext>
            </a:extLst>
          </p:cNvPr>
          <p:cNvSpPr>
            <a:spLocks noGrp="1"/>
          </p:cNvSpPr>
          <p:nvPr>
            <p:ph type="sldNum" sz="quarter" idx="12"/>
          </p:nvPr>
        </p:nvSpPr>
        <p:spPr/>
        <p:txBody>
          <a:bodyPr/>
          <a:lstStyle/>
          <a:p>
            <a:fld id="{31D16551-9ECC-4B8D-AF64-4F98080EB1AA}" type="slidenum">
              <a:rPr kumimoji="1" lang="ja-JP" altLang="en-US" smtClean="0"/>
              <a:t>‹#›</a:t>
            </a:fld>
            <a:endParaRPr kumimoji="1" lang="ja-JP" altLang="en-US"/>
          </a:p>
        </p:txBody>
      </p:sp>
    </p:spTree>
    <p:extLst>
      <p:ext uri="{BB962C8B-B14F-4D97-AF65-F5344CB8AC3E}">
        <p14:creationId xmlns:p14="http://schemas.microsoft.com/office/powerpoint/2010/main" val="1821804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219AD3-8AE4-41C5-9B39-2C705DFC9B9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57D75C5-CDF8-48B8-A48F-6641F6DE0D4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DA6A4CE-49C7-4A13-A608-4613A2D7C953}"/>
              </a:ext>
            </a:extLst>
          </p:cNvPr>
          <p:cNvSpPr>
            <a:spLocks noGrp="1"/>
          </p:cNvSpPr>
          <p:nvPr>
            <p:ph type="dt" sz="half" idx="10"/>
          </p:nvPr>
        </p:nvSpPr>
        <p:spPr/>
        <p:txBody>
          <a:bodyPr/>
          <a:lstStyle/>
          <a:p>
            <a:fld id="{E65A832C-F4EE-4EA2-981E-1A1A8B2C85EC}" type="datetimeFigureOut">
              <a:rPr kumimoji="1" lang="ja-JP" altLang="en-US" smtClean="0"/>
              <a:t>2018/6/7</a:t>
            </a:fld>
            <a:endParaRPr kumimoji="1" lang="ja-JP" altLang="en-US"/>
          </a:p>
        </p:txBody>
      </p:sp>
      <p:sp>
        <p:nvSpPr>
          <p:cNvPr id="5" name="フッター プレースホルダー 4">
            <a:extLst>
              <a:ext uri="{FF2B5EF4-FFF2-40B4-BE49-F238E27FC236}">
                <a16:creationId xmlns:a16="http://schemas.microsoft.com/office/drawing/2014/main" id="{6F009001-C9BD-4253-A36E-82EEF6C3643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7276827-000D-4984-BEFA-8FDD31FB4722}"/>
              </a:ext>
            </a:extLst>
          </p:cNvPr>
          <p:cNvSpPr>
            <a:spLocks noGrp="1"/>
          </p:cNvSpPr>
          <p:nvPr>
            <p:ph type="sldNum" sz="quarter" idx="12"/>
          </p:nvPr>
        </p:nvSpPr>
        <p:spPr/>
        <p:txBody>
          <a:bodyPr/>
          <a:lstStyle/>
          <a:p>
            <a:fld id="{31D16551-9ECC-4B8D-AF64-4F98080EB1AA}" type="slidenum">
              <a:rPr kumimoji="1" lang="ja-JP" altLang="en-US" smtClean="0"/>
              <a:t>‹#›</a:t>
            </a:fld>
            <a:endParaRPr kumimoji="1" lang="ja-JP" altLang="en-US"/>
          </a:p>
        </p:txBody>
      </p:sp>
    </p:spTree>
    <p:extLst>
      <p:ext uri="{BB962C8B-B14F-4D97-AF65-F5344CB8AC3E}">
        <p14:creationId xmlns:p14="http://schemas.microsoft.com/office/powerpoint/2010/main" val="31322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28CD61-D7DF-433B-8425-10740C12307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4419B1E-BA8F-4A1D-A308-7374B02389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6A68CE9-FACD-4845-8CB7-57F620E3F967}"/>
              </a:ext>
            </a:extLst>
          </p:cNvPr>
          <p:cNvSpPr>
            <a:spLocks noGrp="1"/>
          </p:cNvSpPr>
          <p:nvPr>
            <p:ph type="dt" sz="half" idx="10"/>
          </p:nvPr>
        </p:nvSpPr>
        <p:spPr/>
        <p:txBody>
          <a:bodyPr/>
          <a:lstStyle/>
          <a:p>
            <a:fld id="{E65A832C-F4EE-4EA2-981E-1A1A8B2C85EC}" type="datetimeFigureOut">
              <a:rPr kumimoji="1" lang="ja-JP" altLang="en-US" smtClean="0"/>
              <a:t>2018/6/7</a:t>
            </a:fld>
            <a:endParaRPr kumimoji="1" lang="ja-JP" altLang="en-US"/>
          </a:p>
        </p:txBody>
      </p:sp>
      <p:sp>
        <p:nvSpPr>
          <p:cNvPr id="5" name="フッター プレースホルダー 4">
            <a:extLst>
              <a:ext uri="{FF2B5EF4-FFF2-40B4-BE49-F238E27FC236}">
                <a16:creationId xmlns:a16="http://schemas.microsoft.com/office/drawing/2014/main" id="{D536FC12-36E1-48A7-A711-BDE2B7A0F5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FF50F8-D0E1-45DD-94ED-F5CB81D892C5}"/>
              </a:ext>
            </a:extLst>
          </p:cNvPr>
          <p:cNvSpPr>
            <a:spLocks noGrp="1"/>
          </p:cNvSpPr>
          <p:nvPr>
            <p:ph type="sldNum" sz="quarter" idx="12"/>
          </p:nvPr>
        </p:nvSpPr>
        <p:spPr/>
        <p:txBody>
          <a:bodyPr/>
          <a:lstStyle/>
          <a:p>
            <a:fld id="{31D16551-9ECC-4B8D-AF64-4F98080EB1AA}" type="slidenum">
              <a:rPr kumimoji="1" lang="ja-JP" altLang="en-US" smtClean="0"/>
              <a:t>‹#›</a:t>
            </a:fld>
            <a:endParaRPr kumimoji="1" lang="ja-JP" altLang="en-US"/>
          </a:p>
        </p:txBody>
      </p:sp>
    </p:spTree>
    <p:extLst>
      <p:ext uri="{BB962C8B-B14F-4D97-AF65-F5344CB8AC3E}">
        <p14:creationId xmlns:p14="http://schemas.microsoft.com/office/powerpoint/2010/main" val="3856830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5FD61D-2A88-49A0-9A35-13D6B9FC915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E349C34-25C9-47B7-94D2-17BAD2F3110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0F883F1-51F3-4A6C-8604-E6144FA573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F7AAC5E-4BD3-48B2-8B2D-605B3319B426}"/>
              </a:ext>
            </a:extLst>
          </p:cNvPr>
          <p:cNvSpPr>
            <a:spLocks noGrp="1"/>
          </p:cNvSpPr>
          <p:nvPr>
            <p:ph type="dt" sz="half" idx="10"/>
          </p:nvPr>
        </p:nvSpPr>
        <p:spPr/>
        <p:txBody>
          <a:bodyPr/>
          <a:lstStyle/>
          <a:p>
            <a:fld id="{E65A832C-F4EE-4EA2-981E-1A1A8B2C85EC}" type="datetimeFigureOut">
              <a:rPr kumimoji="1" lang="ja-JP" altLang="en-US" smtClean="0"/>
              <a:t>2018/6/7</a:t>
            </a:fld>
            <a:endParaRPr kumimoji="1" lang="ja-JP" altLang="en-US"/>
          </a:p>
        </p:txBody>
      </p:sp>
      <p:sp>
        <p:nvSpPr>
          <p:cNvPr id="6" name="フッター プレースホルダー 5">
            <a:extLst>
              <a:ext uri="{FF2B5EF4-FFF2-40B4-BE49-F238E27FC236}">
                <a16:creationId xmlns:a16="http://schemas.microsoft.com/office/drawing/2014/main" id="{04EF46A1-95A2-489A-9E81-23501D76E1B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F97B695-869A-40F6-9E7F-85DB21EE968A}"/>
              </a:ext>
            </a:extLst>
          </p:cNvPr>
          <p:cNvSpPr>
            <a:spLocks noGrp="1"/>
          </p:cNvSpPr>
          <p:nvPr>
            <p:ph type="sldNum" sz="quarter" idx="12"/>
          </p:nvPr>
        </p:nvSpPr>
        <p:spPr/>
        <p:txBody>
          <a:bodyPr/>
          <a:lstStyle/>
          <a:p>
            <a:fld id="{31D16551-9ECC-4B8D-AF64-4F98080EB1AA}" type="slidenum">
              <a:rPr kumimoji="1" lang="ja-JP" altLang="en-US" smtClean="0"/>
              <a:t>‹#›</a:t>
            </a:fld>
            <a:endParaRPr kumimoji="1" lang="ja-JP" altLang="en-US"/>
          </a:p>
        </p:txBody>
      </p:sp>
    </p:spTree>
    <p:extLst>
      <p:ext uri="{BB962C8B-B14F-4D97-AF65-F5344CB8AC3E}">
        <p14:creationId xmlns:p14="http://schemas.microsoft.com/office/powerpoint/2010/main" val="1087236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3F8EEC-22DD-43C9-BDC7-753618006DA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6802EA9-052A-4DA9-BBAA-D496596CE3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A784A8B-9A5D-4D61-8307-9657E464D10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7377260-F4A4-4759-AF0F-20C5863F62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8EF0734-08F1-4021-A3CE-7157C6FF373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48A0A43-DC4B-4E9E-B1CA-6961CEB007ED}"/>
              </a:ext>
            </a:extLst>
          </p:cNvPr>
          <p:cNvSpPr>
            <a:spLocks noGrp="1"/>
          </p:cNvSpPr>
          <p:nvPr>
            <p:ph type="dt" sz="half" idx="10"/>
          </p:nvPr>
        </p:nvSpPr>
        <p:spPr/>
        <p:txBody>
          <a:bodyPr/>
          <a:lstStyle/>
          <a:p>
            <a:fld id="{E65A832C-F4EE-4EA2-981E-1A1A8B2C85EC}" type="datetimeFigureOut">
              <a:rPr kumimoji="1" lang="ja-JP" altLang="en-US" smtClean="0"/>
              <a:t>2018/6/7</a:t>
            </a:fld>
            <a:endParaRPr kumimoji="1" lang="ja-JP" altLang="en-US"/>
          </a:p>
        </p:txBody>
      </p:sp>
      <p:sp>
        <p:nvSpPr>
          <p:cNvPr id="8" name="フッター プレースホルダー 7">
            <a:extLst>
              <a:ext uri="{FF2B5EF4-FFF2-40B4-BE49-F238E27FC236}">
                <a16:creationId xmlns:a16="http://schemas.microsoft.com/office/drawing/2014/main" id="{EE5D5567-5F42-485B-8691-A634780726A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94ABC14-E2F8-4F85-A84D-01CCB35FBCB7}"/>
              </a:ext>
            </a:extLst>
          </p:cNvPr>
          <p:cNvSpPr>
            <a:spLocks noGrp="1"/>
          </p:cNvSpPr>
          <p:nvPr>
            <p:ph type="sldNum" sz="quarter" idx="12"/>
          </p:nvPr>
        </p:nvSpPr>
        <p:spPr/>
        <p:txBody>
          <a:bodyPr/>
          <a:lstStyle/>
          <a:p>
            <a:fld id="{31D16551-9ECC-4B8D-AF64-4F98080EB1AA}" type="slidenum">
              <a:rPr kumimoji="1" lang="ja-JP" altLang="en-US" smtClean="0"/>
              <a:t>‹#›</a:t>
            </a:fld>
            <a:endParaRPr kumimoji="1" lang="ja-JP" altLang="en-US"/>
          </a:p>
        </p:txBody>
      </p:sp>
    </p:spTree>
    <p:extLst>
      <p:ext uri="{BB962C8B-B14F-4D97-AF65-F5344CB8AC3E}">
        <p14:creationId xmlns:p14="http://schemas.microsoft.com/office/powerpoint/2010/main" val="3023171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164D30-230E-429B-AA82-CB79688EDB8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B3C51FB-403B-451A-8ACC-5D1ABF011D48}"/>
              </a:ext>
            </a:extLst>
          </p:cNvPr>
          <p:cNvSpPr>
            <a:spLocks noGrp="1"/>
          </p:cNvSpPr>
          <p:nvPr>
            <p:ph type="dt" sz="half" idx="10"/>
          </p:nvPr>
        </p:nvSpPr>
        <p:spPr/>
        <p:txBody>
          <a:bodyPr/>
          <a:lstStyle/>
          <a:p>
            <a:fld id="{E65A832C-F4EE-4EA2-981E-1A1A8B2C85EC}" type="datetimeFigureOut">
              <a:rPr kumimoji="1" lang="ja-JP" altLang="en-US" smtClean="0"/>
              <a:t>2018/6/7</a:t>
            </a:fld>
            <a:endParaRPr kumimoji="1" lang="ja-JP" altLang="en-US"/>
          </a:p>
        </p:txBody>
      </p:sp>
      <p:sp>
        <p:nvSpPr>
          <p:cNvPr id="4" name="フッター プレースホルダー 3">
            <a:extLst>
              <a:ext uri="{FF2B5EF4-FFF2-40B4-BE49-F238E27FC236}">
                <a16:creationId xmlns:a16="http://schemas.microsoft.com/office/drawing/2014/main" id="{5DFDBFD4-C1FE-4842-BF04-862C7702BB9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B0E000C-9E0F-4FC4-8E4B-5AD8810A211B}"/>
              </a:ext>
            </a:extLst>
          </p:cNvPr>
          <p:cNvSpPr>
            <a:spLocks noGrp="1"/>
          </p:cNvSpPr>
          <p:nvPr>
            <p:ph type="sldNum" sz="quarter" idx="12"/>
          </p:nvPr>
        </p:nvSpPr>
        <p:spPr/>
        <p:txBody>
          <a:bodyPr/>
          <a:lstStyle/>
          <a:p>
            <a:fld id="{31D16551-9ECC-4B8D-AF64-4F98080EB1AA}" type="slidenum">
              <a:rPr kumimoji="1" lang="ja-JP" altLang="en-US" smtClean="0"/>
              <a:t>‹#›</a:t>
            </a:fld>
            <a:endParaRPr kumimoji="1" lang="ja-JP" altLang="en-US"/>
          </a:p>
        </p:txBody>
      </p:sp>
    </p:spTree>
    <p:extLst>
      <p:ext uri="{BB962C8B-B14F-4D97-AF65-F5344CB8AC3E}">
        <p14:creationId xmlns:p14="http://schemas.microsoft.com/office/powerpoint/2010/main" val="3041905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4AF4941-7324-42F7-9CA1-7A2FB41C4680}"/>
              </a:ext>
            </a:extLst>
          </p:cNvPr>
          <p:cNvSpPr>
            <a:spLocks noGrp="1"/>
          </p:cNvSpPr>
          <p:nvPr>
            <p:ph type="dt" sz="half" idx="10"/>
          </p:nvPr>
        </p:nvSpPr>
        <p:spPr/>
        <p:txBody>
          <a:bodyPr/>
          <a:lstStyle/>
          <a:p>
            <a:fld id="{E65A832C-F4EE-4EA2-981E-1A1A8B2C85EC}" type="datetimeFigureOut">
              <a:rPr kumimoji="1" lang="ja-JP" altLang="en-US" smtClean="0"/>
              <a:t>2018/6/7</a:t>
            </a:fld>
            <a:endParaRPr kumimoji="1" lang="ja-JP" altLang="en-US"/>
          </a:p>
        </p:txBody>
      </p:sp>
      <p:sp>
        <p:nvSpPr>
          <p:cNvPr id="3" name="フッター プレースホルダー 2">
            <a:extLst>
              <a:ext uri="{FF2B5EF4-FFF2-40B4-BE49-F238E27FC236}">
                <a16:creationId xmlns:a16="http://schemas.microsoft.com/office/drawing/2014/main" id="{58CCBDB8-D8BF-4E52-8587-6C710267481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E53779E-A027-4235-AE8D-4DC193252DB8}"/>
              </a:ext>
            </a:extLst>
          </p:cNvPr>
          <p:cNvSpPr>
            <a:spLocks noGrp="1"/>
          </p:cNvSpPr>
          <p:nvPr>
            <p:ph type="sldNum" sz="quarter" idx="12"/>
          </p:nvPr>
        </p:nvSpPr>
        <p:spPr/>
        <p:txBody>
          <a:bodyPr/>
          <a:lstStyle/>
          <a:p>
            <a:fld id="{31D16551-9ECC-4B8D-AF64-4F98080EB1AA}" type="slidenum">
              <a:rPr kumimoji="1" lang="ja-JP" altLang="en-US" smtClean="0"/>
              <a:t>‹#›</a:t>
            </a:fld>
            <a:endParaRPr kumimoji="1" lang="ja-JP" altLang="en-US"/>
          </a:p>
        </p:txBody>
      </p:sp>
    </p:spTree>
    <p:extLst>
      <p:ext uri="{BB962C8B-B14F-4D97-AF65-F5344CB8AC3E}">
        <p14:creationId xmlns:p14="http://schemas.microsoft.com/office/powerpoint/2010/main" val="180320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21F18E-A191-4773-B9CA-928219F2E86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6B5E32B-0871-401E-981D-ED79617FDB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AC0BAAB-59B2-4741-B488-407060319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B763ACC-ED4B-41CB-891A-11E811B0198E}"/>
              </a:ext>
            </a:extLst>
          </p:cNvPr>
          <p:cNvSpPr>
            <a:spLocks noGrp="1"/>
          </p:cNvSpPr>
          <p:nvPr>
            <p:ph type="dt" sz="half" idx="10"/>
          </p:nvPr>
        </p:nvSpPr>
        <p:spPr/>
        <p:txBody>
          <a:bodyPr/>
          <a:lstStyle/>
          <a:p>
            <a:fld id="{E65A832C-F4EE-4EA2-981E-1A1A8B2C85EC}" type="datetimeFigureOut">
              <a:rPr kumimoji="1" lang="ja-JP" altLang="en-US" smtClean="0"/>
              <a:t>2018/6/7</a:t>
            </a:fld>
            <a:endParaRPr kumimoji="1" lang="ja-JP" altLang="en-US"/>
          </a:p>
        </p:txBody>
      </p:sp>
      <p:sp>
        <p:nvSpPr>
          <p:cNvPr id="6" name="フッター プレースホルダー 5">
            <a:extLst>
              <a:ext uri="{FF2B5EF4-FFF2-40B4-BE49-F238E27FC236}">
                <a16:creationId xmlns:a16="http://schemas.microsoft.com/office/drawing/2014/main" id="{787CB319-9430-4968-BFA7-FE420FA0FA0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9438D96-A661-4E21-8AA0-FADD9A32CC2C}"/>
              </a:ext>
            </a:extLst>
          </p:cNvPr>
          <p:cNvSpPr>
            <a:spLocks noGrp="1"/>
          </p:cNvSpPr>
          <p:nvPr>
            <p:ph type="sldNum" sz="quarter" idx="12"/>
          </p:nvPr>
        </p:nvSpPr>
        <p:spPr/>
        <p:txBody>
          <a:bodyPr/>
          <a:lstStyle/>
          <a:p>
            <a:fld id="{31D16551-9ECC-4B8D-AF64-4F98080EB1AA}" type="slidenum">
              <a:rPr kumimoji="1" lang="ja-JP" altLang="en-US" smtClean="0"/>
              <a:t>‹#›</a:t>
            </a:fld>
            <a:endParaRPr kumimoji="1" lang="ja-JP" altLang="en-US"/>
          </a:p>
        </p:txBody>
      </p:sp>
    </p:spTree>
    <p:extLst>
      <p:ext uri="{BB962C8B-B14F-4D97-AF65-F5344CB8AC3E}">
        <p14:creationId xmlns:p14="http://schemas.microsoft.com/office/powerpoint/2010/main" val="570417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FDABA7-62D9-49BD-A8FE-CD608519F44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EFC3608-4A06-4065-A939-107D0B2F55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EE4CC6A-CA91-4DC0-9160-1C8D4C462F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E13F170-3FB3-47DC-90ED-9FC29BE4B4FD}"/>
              </a:ext>
            </a:extLst>
          </p:cNvPr>
          <p:cNvSpPr>
            <a:spLocks noGrp="1"/>
          </p:cNvSpPr>
          <p:nvPr>
            <p:ph type="dt" sz="half" idx="10"/>
          </p:nvPr>
        </p:nvSpPr>
        <p:spPr/>
        <p:txBody>
          <a:bodyPr/>
          <a:lstStyle/>
          <a:p>
            <a:fld id="{E65A832C-F4EE-4EA2-981E-1A1A8B2C85EC}" type="datetimeFigureOut">
              <a:rPr kumimoji="1" lang="ja-JP" altLang="en-US" smtClean="0"/>
              <a:t>2018/6/7</a:t>
            </a:fld>
            <a:endParaRPr kumimoji="1" lang="ja-JP" altLang="en-US"/>
          </a:p>
        </p:txBody>
      </p:sp>
      <p:sp>
        <p:nvSpPr>
          <p:cNvPr id="6" name="フッター プレースホルダー 5">
            <a:extLst>
              <a:ext uri="{FF2B5EF4-FFF2-40B4-BE49-F238E27FC236}">
                <a16:creationId xmlns:a16="http://schemas.microsoft.com/office/drawing/2014/main" id="{EBFC4248-F20B-4CD7-BB99-25A9C358539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B40AC75-E3E9-4D78-B3CA-73A740D13426}"/>
              </a:ext>
            </a:extLst>
          </p:cNvPr>
          <p:cNvSpPr>
            <a:spLocks noGrp="1"/>
          </p:cNvSpPr>
          <p:nvPr>
            <p:ph type="sldNum" sz="quarter" idx="12"/>
          </p:nvPr>
        </p:nvSpPr>
        <p:spPr/>
        <p:txBody>
          <a:bodyPr/>
          <a:lstStyle/>
          <a:p>
            <a:fld id="{31D16551-9ECC-4B8D-AF64-4F98080EB1AA}" type="slidenum">
              <a:rPr kumimoji="1" lang="ja-JP" altLang="en-US" smtClean="0"/>
              <a:t>‹#›</a:t>
            </a:fld>
            <a:endParaRPr kumimoji="1" lang="ja-JP" altLang="en-US"/>
          </a:p>
        </p:txBody>
      </p:sp>
    </p:spTree>
    <p:extLst>
      <p:ext uri="{BB962C8B-B14F-4D97-AF65-F5344CB8AC3E}">
        <p14:creationId xmlns:p14="http://schemas.microsoft.com/office/powerpoint/2010/main" val="2562017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FD089B5-1FCC-44ED-A887-8CF7800AFA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A0878F0-491B-4B8C-9E01-DB9A961952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DDB59FF-EF07-4DD3-BB29-7171383E22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A832C-F4EE-4EA2-981E-1A1A8B2C85EC}" type="datetimeFigureOut">
              <a:rPr kumimoji="1" lang="ja-JP" altLang="en-US" smtClean="0"/>
              <a:t>2018/6/7</a:t>
            </a:fld>
            <a:endParaRPr kumimoji="1" lang="ja-JP" altLang="en-US"/>
          </a:p>
        </p:txBody>
      </p:sp>
      <p:sp>
        <p:nvSpPr>
          <p:cNvPr id="5" name="フッター プレースホルダー 4">
            <a:extLst>
              <a:ext uri="{FF2B5EF4-FFF2-40B4-BE49-F238E27FC236}">
                <a16:creationId xmlns:a16="http://schemas.microsoft.com/office/drawing/2014/main" id="{ED78F38E-42EA-4DF2-92E8-4F7C4BB62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7062B64-5289-4289-8A15-D323F498E2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D16551-9ECC-4B8D-AF64-4F98080EB1AA}" type="slidenum">
              <a:rPr kumimoji="1" lang="ja-JP" altLang="en-US" smtClean="0"/>
              <a:t>‹#›</a:t>
            </a:fld>
            <a:endParaRPr kumimoji="1" lang="ja-JP" altLang="en-US"/>
          </a:p>
        </p:txBody>
      </p:sp>
    </p:spTree>
    <p:extLst>
      <p:ext uri="{BB962C8B-B14F-4D97-AF65-F5344CB8AC3E}">
        <p14:creationId xmlns:p14="http://schemas.microsoft.com/office/powerpoint/2010/main" val="4071426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9000" b="-19000"/>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DA0741-CA0D-499A-A39F-DE710071D190}"/>
              </a:ext>
            </a:extLst>
          </p:cNvPr>
          <p:cNvSpPr>
            <a:spLocks noGrp="1"/>
          </p:cNvSpPr>
          <p:nvPr>
            <p:ph type="ctrTitle"/>
          </p:nvPr>
        </p:nvSpPr>
        <p:spPr>
          <a:xfrm>
            <a:off x="1524000" y="694659"/>
            <a:ext cx="9144000" cy="1960051"/>
          </a:xfrm>
        </p:spPr>
        <p:txBody>
          <a:bodyPr/>
          <a:lstStyle/>
          <a:p>
            <a:pPr algn="l"/>
            <a:r>
              <a:rPr kumimoji="1" lang="ja-JP" altLang="en-US" b="1">
                <a:latin typeface="ＤＨＰ特太ゴシック体" panose="020B0500000000000000" pitchFamily="50" charset="-128"/>
                <a:ea typeface="ＤＨＰ特太ゴシック体" panose="020B0500000000000000" pitchFamily="50" charset="-128"/>
              </a:rPr>
              <a:t>今和次郎</a:t>
            </a:r>
            <a:r>
              <a:rPr kumimoji="1" lang="en-US" altLang="ja-JP" b="1">
                <a:latin typeface="ＤＨＰ特太ゴシック体" panose="020B0500000000000000" pitchFamily="50" charset="-128"/>
                <a:ea typeface="ＤＨＰ特太ゴシック体" panose="020B0500000000000000" pitchFamily="50" charset="-128"/>
              </a:rPr>
              <a:t>『</a:t>
            </a:r>
            <a:r>
              <a:rPr kumimoji="1" lang="ja-JP" altLang="en-US" b="1">
                <a:latin typeface="ＤＨＰ特太ゴシック体" panose="020B0500000000000000" pitchFamily="50" charset="-128"/>
                <a:ea typeface="ＤＨＰ特太ゴシック体" panose="020B0500000000000000" pitchFamily="50" charset="-128"/>
              </a:rPr>
              <a:t>日本の民家</a:t>
            </a:r>
            <a:r>
              <a:rPr kumimoji="1" lang="en-US" altLang="ja-JP" b="1">
                <a:latin typeface="ＤＨＰ特太ゴシック体" panose="020B0500000000000000" pitchFamily="50" charset="-128"/>
                <a:ea typeface="ＤＨＰ特太ゴシック体" panose="020B0500000000000000" pitchFamily="50" charset="-128"/>
              </a:rPr>
              <a:t>』</a:t>
            </a:r>
            <a:br>
              <a:rPr kumimoji="1" lang="en-US" altLang="ja-JP" b="1">
                <a:latin typeface="ＤＨＰ特太ゴシック体" panose="020B0500000000000000" pitchFamily="50" charset="-128"/>
                <a:ea typeface="ＤＨＰ特太ゴシック体" panose="020B0500000000000000" pitchFamily="50" charset="-128"/>
              </a:rPr>
            </a:br>
            <a:r>
              <a:rPr kumimoji="1" lang="ja-JP" altLang="en-US" b="1">
                <a:latin typeface="ＤＨＰ特太ゴシック体" panose="020B0500000000000000" pitchFamily="50" charset="-128"/>
                <a:ea typeface="ＤＨＰ特太ゴシック体" panose="020B0500000000000000" pitchFamily="50" charset="-128"/>
              </a:rPr>
              <a:t>に始まる民家研究</a:t>
            </a:r>
          </a:p>
        </p:txBody>
      </p:sp>
      <p:sp>
        <p:nvSpPr>
          <p:cNvPr id="3" name="字幕 2">
            <a:extLst>
              <a:ext uri="{FF2B5EF4-FFF2-40B4-BE49-F238E27FC236}">
                <a16:creationId xmlns:a16="http://schemas.microsoft.com/office/drawing/2014/main" id="{B2936877-935C-4BD0-8CBD-A8708EB69FE0}"/>
              </a:ext>
            </a:extLst>
          </p:cNvPr>
          <p:cNvSpPr>
            <a:spLocks noGrp="1"/>
          </p:cNvSpPr>
          <p:nvPr>
            <p:ph type="subTitle" idx="1"/>
          </p:nvPr>
        </p:nvSpPr>
        <p:spPr>
          <a:xfrm>
            <a:off x="1524000" y="5678128"/>
            <a:ext cx="9144000" cy="1960051"/>
          </a:xfrm>
        </p:spPr>
        <p:txBody>
          <a:bodyPr/>
          <a:lstStyle/>
          <a:p>
            <a:r>
              <a:rPr kumimoji="1" lang="ja-JP" altLang="en-US" b="1">
                <a:latin typeface="ＭＳ ゴシック" panose="020B0609070205080204" pitchFamily="49" charset="-128"/>
                <a:ea typeface="ＭＳ ゴシック" panose="020B0609070205080204" pitchFamily="49" charset="-128"/>
              </a:rPr>
              <a:t>暮らしのデザイン　町家編</a:t>
            </a:r>
            <a:r>
              <a:rPr lang="ja-JP" altLang="en-US" b="1">
                <a:latin typeface="ＭＳ ゴシック" panose="020B0609070205080204" pitchFamily="49" charset="-128"/>
                <a:ea typeface="ＭＳ ゴシック" panose="020B0609070205080204" pitchFamily="49" charset="-128"/>
              </a:rPr>
              <a:t>　　ガレリアかめおか「丹波学」</a:t>
            </a:r>
            <a:endParaRPr lang="en-US" altLang="ja-JP" b="1">
              <a:latin typeface="ＭＳ ゴシック" panose="020B0609070205080204" pitchFamily="49" charset="-128"/>
              <a:ea typeface="ＭＳ ゴシック" panose="020B0609070205080204" pitchFamily="49" charset="-128"/>
            </a:endParaRPr>
          </a:p>
          <a:p>
            <a:r>
              <a:rPr kumimoji="1" lang="en-US" altLang="ja-JP" b="1">
                <a:latin typeface="ＭＳ ゴシック" panose="020B0609070205080204" pitchFamily="49" charset="-128"/>
                <a:ea typeface="ＭＳ ゴシック" panose="020B0609070205080204" pitchFamily="49" charset="-128"/>
              </a:rPr>
              <a:t>2018</a:t>
            </a:r>
            <a:r>
              <a:rPr kumimoji="1" lang="ja-JP" altLang="en-US" b="1">
                <a:latin typeface="ＭＳ ゴシック" panose="020B0609070205080204" pitchFamily="49" charset="-128"/>
                <a:ea typeface="ＭＳ ゴシック" panose="020B0609070205080204" pitchFamily="49" charset="-128"/>
              </a:rPr>
              <a:t>年</a:t>
            </a:r>
            <a:r>
              <a:rPr kumimoji="1" lang="en-US" altLang="ja-JP" b="1">
                <a:latin typeface="ＭＳ ゴシック" panose="020B0609070205080204" pitchFamily="49" charset="-128"/>
                <a:ea typeface="ＭＳ ゴシック" panose="020B0609070205080204" pitchFamily="49" charset="-128"/>
              </a:rPr>
              <a:t>6</a:t>
            </a:r>
            <a:r>
              <a:rPr kumimoji="1" lang="ja-JP" altLang="en-US" b="1">
                <a:latin typeface="ＭＳ ゴシック" panose="020B0609070205080204" pitchFamily="49" charset="-128"/>
                <a:ea typeface="ＭＳ ゴシック" panose="020B0609070205080204" pitchFamily="49" charset="-128"/>
              </a:rPr>
              <a:t>月</a:t>
            </a:r>
            <a:r>
              <a:rPr kumimoji="1" lang="en-US" altLang="ja-JP" b="1">
                <a:latin typeface="ＭＳ ゴシック" panose="020B0609070205080204" pitchFamily="49" charset="-128"/>
                <a:ea typeface="ＭＳ ゴシック" panose="020B0609070205080204" pitchFamily="49" charset="-128"/>
              </a:rPr>
              <a:t>17</a:t>
            </a:r>
            <a:r>
              <a:rPr kumimoji="1" lang="ja-JP" altLang="en-US" b="1">
                <a:latin typeface="ＭＳ ゴシック" panose="020B0609070205080204" pitchFamily="49" charset="-128"/>
                <a:ea typeface="ＭＳ ゴシック" panose="020B0609070205080204" pitchFamily="49" charset="-128"/>
              </a:rPr>
              <a:t>日　於柳町会議所</a:t>
            </a:r>
            <a:endParaRPr kumimoji="1" lang="en-US" altLang="ja-JP" b="1">
              <a:latin typeface="ＭＳ ゴシック" panose="020B0609070205080204" pitchFamily="49" charset="-128"/>
              <a:ea typeface="ＭＳ ゴシック" panose="020B0609070205080204" pitchFamily="49" charset="-128"/>
            </a:endParaRPr>
          </a:p>
          <a:p>
            <a:r>
              <a:rPr kumimoji="1" lang="ja-JP" altLang="en-US" b="1">
                <a:latin typeface="ＭＳ ゴシック" panose="020B0609070205080204" pitchFamily="49" charset="-128"/>
                <a:ea typeface="ＭＳ ゴシック" panose="020B0609070205080204" pitchFamily="49" charset="-128"/>
              </a:rPr>
              <a:t>京都学園大学（京都先端科学大学に変更予定）</a:t>
            </a:r>
            <a:endParaRPr kumimoji="1" lang="en-US" altLang="ja-JP" b="1">
              <a:latin typeface="ＭＳ ゴシック" panose="020B0609070205080204" pitchFamily="49" charset="-128"/>
              <a:ea typeface="ＭＳ ゴシック" panose="020B0609070205080204" pitchFamily="49" charset="-128"/>
            </a:endParaRPr>
          </a:p>
          <a:p>
            <a:r>
              <a:rPr kumimoji="1" lang="ja-JP" altLang="en-US" b="1">
                <a:latin typeface="ＭＳ ゴシック" panose="020B0609070205080204" pitchFamily="49" charset="-128"/>
                <a:ea typeface="ＭＳ ゴシック" panose="020B0609070205080204" pitchFamily="49" charset="-128"/>
              </a:rPr>
              <a:t>人文学部特任教授　堀田　穣</a:t>
            </a:r>
          </a:p>
        </p:txBody>
      </p:sp>
    </p:spTree>
    <p:extLst>
      <p:ext uri="{BB962C8B-B14F-4D97-AF65-F5344CB8AC3E}">
        <p14:creationId xmlns:p14="http://schemas.microsoft.com/office/powerpoint/2010/main" val="221775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657283-D98A-4E09-AD45-D1AE0EF2F5A2}"/>
              </a:ext>
            </a:extLst>
          </p:cNvPr>
          <p:cNvSpPr>
            <a:spLocks noGrp="1"/>
          </p:cNvSpPr>
          <p:nvPr>
            <p:ph type="title"/>
          </p:nvPr>
        </p:nvSpPr>
        <p:spPr>
          <a:xfrm>
            <a:off x="316535" y="3982066"/>
            <a:ext cx="11558929" cy="2457398"/>
          </a:xfrm>
        </p:spPr>
        <p:txBody>
          <a:bodyPr/>
          <a:lstStyle/>
          <a:p>
            <a:r>
              <a:rPr kumimoji="1" lang="ja-JP" altLang="en-US"/>
              <a:t>新しい生活を建て直そうと一歩ずつ歩みを進める人々の姿を目の当たりにしたことで（中略）ここに「考現学」が誕生した。」</a:t>
            </a:r>
          </a:p>
        </p:txBody>
      </p:sp>
      <p:pic>
        <p:nvPicPr>
          <p:cNvPr id="4" name="図 3">
            <a:extLst>
              <a:ext uri="{FF2B5EF4-FFF2-40B4-BE49-F238E27FC236}">
                <a16:creationId xmlns:a16="http://schemas.microsoft.com/office/drawing/2014/main" id="{6326A4B0-C6C4-4656-B868-057C95539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535" y="309716"/>
            <a:ext cx="11558930" cy="3421625"/>
          </a:xfrm>
          <a:prstGeom prst="rect">
            <a:avLst/>
          </a:prstGeom>
        </p:spPr>
      </p:pic>
    </p:spTree>
    <p:extLst>
      <p:ext uri="{BB962C8B-B14F-4D97-AF65-F5344CB8AC3E}">
        <p14:creationId xmlns:p14="http://schemas.microsoft.com/office/powerpoint/2010/main" val="141394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657283-D98A-4E09-AD45-D1AE0EF2F5A2}"/>
              </a:ext>
            </a:extLst>
          </p:cNvPr>
          <p:cNvSpPr>
            <a:spLocks noGrp="1"/>
          </p:cNvSpPr>
          <p:nvPr>
            <p:ph type="title"/>
          </p:nvPr>
        </p:nvSpPr>
        <p:spPr>
          <a:xfrm>
            <a:off x="412956" y="5545394"/>
            <a:ext cx="11488992" cy="894069"/>
          </a:xfrm>
        </p:spPr>
        <p:txBody>
          <a:bodyPr/>
          <a:lstStyle/>
          <a:p>
            <a:r>
              <a:rPr kumimoji="1" lang="ja-JP" altLang="en-US"/>
              <a:t>今和次郎は特にバラックに注目した。</a:t>
            </a:r>
          </a:p>
        </p:txBody>
      </p:sp>
      <p:pic>
        <p:nvPicPr>
          <p:cNvPr id="4" name="図 3">
            <a:extLst>
              <a:ext uri="{FF2B5EF4-FFF2-40B4-BE49-F238E27FC236}">
                <a16:creationId xmlns:a16="http://schemas.microsoft.com/office/drawing/2014/main" id="{79978BAE-F145-4C1B-9998-D207E75F7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88" y="90581"/>
            <a:ext cx="12029840" cy="4892301"/>
          </a:xfrm>
          <a:prstGeom prst="rect">
            <a:avLst/>
          </a:prstGeom>
        </p:spPr>
      </p:pic>
    </p:spTree>
    <p:extLst>
      <p:ext uri="{BB962C8B-B14F-4D97-AF65-F5344CB8AC3E}">
        <p14:creationId xmlns:p14="http://schemas.microsoft.com/office/powerpoint/2010/main" val="3002343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225A1F8-5D55-4D5B-9EA0-D4404E2B0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478" y="199547"/>
            <a:ext cx="9493044" cy="6458906"/>
          </a:xfrm>
          <a:prstGeom prst="rect">
            <a:avLst/>
          </a:prstGeom>
        </p:spPr>
      </p:pic>
    </p:spTree>
    <p:extLst>
      <p:ext uri="{BB962C8B-B14F-4D97-AF65-F5344CB8AC3E}">
        <p14:creationId xmlns:p14="http://schemas.microsoft.com/office/powerpoint/2010/main" val="2547627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657283-D98A-4E09-AD45-D1AE0EF2F5A2}"/>
              </a:ext>
            </a:extLst>
          </p:cNvPr>
          <p:cNvSpPr>
            <a:spLocks noGrp="1"/>
          </p:cNvSpPr>
          <p:nvPr>
            <p:ph type="title"/>
          </p:nvPr>
        </p:nvSpPr>
        <p:spPr>
          <a:xfrm>
            <a:off x="914400" y="2713703"/>
            <a:ext cx="10231693" cy="3725760"/>
          </a:xfrm>
        </p:spPr>
        <p:txBody>
          <a:bodyPr/>
          <a:lstStyle/>
          <a:p>
            <a:r>
              <a:rPr kumimoji="1" lang="en-US" altLang="ja-JP"/>
              <a:t>1977</a:t>
            </a:r>
            <a:r>
              <a:rPr kumimoji="1" lang="ja-JP" altLang="en-US"/>
              <a:t>（昭和</a:t>
            </a:r>
            <a:r>
              <a:rPr kumimoji="1" lang="en-US" altLang="ja-JP"/>
              <a:t>52</a:t>
            </a:r>
            <a:r>
              <a:rPr kumimoji="1" lang="ja-JP" altLang="en-US"/>
              <a:t>）年</a:t>
            </a:r>
            <a:r>
              <a:rPr kumimoji="1" lang="en-US" altLang="ja-JP"/>
              <a:t>11</a:t>
            </a:r>
            <a:r>
              <a:rPr kumimoji="1" lang="ja-JP" altLang="en-US"/>
              <a:t>月</a:t>
            </a:r>
            <a:br>
              <a:rPr kumimoji="1" lang="en-US" altLang="ja-JP"/>
            </a:br>
            <a:r>
              <a:rPr lang="ja-JP" altLang="en-US"/>
              <a:t>国立民族学博物館オープン</a:t>
            </a:r>
            <a:br>
              <a:rPr lang="en-US" altLang="ja-JP"/>
            </a:br>
            <a:r>
              <a:rPr lang="en-US" altLang="ja-JP"/>
              <a:t>1935</a:t>
            </a:r>
            <a:r>
              <a:rPr lang="ja-JP" altLang="en-US"/>
              <a:t>年（昭和</a:t>
            </a:r>
            <a:r>
              <a:rPr lang="en-US" altLang="ja-JP"/>
              <a:t>10</a:t>
            </a:r>
            <a:r>
              <a:rPr lang="ja-JP" altLang="en-US"/>
              <a:t>）年　澁澤敬三氏、白鳥庫吉博士を中心に財団法人日本民族博物館の設立を計画</a:t>
            </a:r>
            <a:endParaRPr kumimoji="1" lang="ja-JP" altLang="en-US"/>
          </a:p>
        </p:txBody>
      </p:sp>
      <p:pic>
        <p:nvPicPr>
          <p:cNvPr id="5" name="図 4">
            <a:extLst>
              <a:ext uri="{FF2B5EF4-FFF2-40B4-BE49-F238E27FC236}">
                <a16:creationId xmlns:a16="http://schemas.microsoft.com/office/drawing/2014/main" id="{7FD8B65F-A0B5-4148-870C-6031370C8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949" y="418537"/>
            <a:ext cx="8200102" cy="1768943"/>
          </a:xfrm>
          <a:prstGeom prst="rect">
            <a:avLst/>
          </a:prstGeom>
        </p:spPr>
      </p:pic>
    </p:spTree>
    <p:extLst>
      <p:ext uri="{BB962C8B-B14F-4D97-AF65-F5344CB8AC3E}">
        <p14:creationId xmlns:p14="http://schemas.microsoft.com/office/powerpoint/2010/main" val="1402602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657283-D98A-4E09-AD45-D1AE0EF2F5A2}"/>
              </a:ext>
            </a:extLst>
          </p:cNvPr>
          <p:cNvSpPr>
            <a:spLocks noGrp="1"/>
          </p:cNvSpPr>
          <p:nvPr>
            <p:ph type="title"/>
          </p:nvPr>
        </p:nvSpPr>
        <p:spPr>
          <a:xfrm>
            <a:off x="265471" y="280220"/>
            <a:ext cx="4852219" cy="6238568"/>
          </a:xfrm>
        </p:spPr>
        <p:txBody>
          <a:bodyPr/>
          <a:lstStyle/>
          <a:p>
            <a:r>
              <a:rPr kumimoji="1" lang="en-US" altLang="ja-JP"/>
              <a:t>2012</a:t>
            </a:r>
            <a:r>
              <a:rPr kumimoji="1" lang="ja-JP" altLang="en-US"/>
              <a:t>年</a:t>
            </a:r>
            <a:r>
              <a:rPr kumimoji="1" lang="en-US" altLang="ja-JP"/>
              <a:t>4</a:t>
            </a:r>
            <a:r>
              <a:rPr kumimoji="1" lang="ja-JP" altLang="en-US"/>
              <a:t>月</a:t>
            </a:r>
            <a:r>
              <a:rPr kumimoji="1" lang="en-US" altLang="ja-JP"/>
              <a:t>26</a:t>
            </a:r>
            <a:r>
              <a:rPr kumimoji="1" lang="ja-JP" altLang="en-US"/>
              <a:t>日～</a:t>
            </a:r>
            <a:r>
              <a:rPr kumimoji="1" lang="en-US" altLang="ja-JP"/>
              <a:t>6</a:t>
            </a:r>
            <a:r>
              <a:rPr kumimoji="1" lang="ja-JP" altLang="en-US"/>
              <a:t>月</a:t>
            </a:r>
            <a:r>
              <a:rPr kumimoji="1" lang="en-US" altLang="ja-JP"/>
              <a:t>19</a:t>
            </a:r>
            <a:r>
              <a:rPr kumimoji="1" lang="ja-JP" altLang="en-US"/>
              <a:t>日</a:t>
            </a:r>
            <a:br>
              <a:rPr kumimoji="1" lang="en-US" altLang="ja-JP"/>
            </a:br>
            <a:r>
              <a:rPr kumimoji="1" lang="ja-JP" altLang="en-US"/>
              <a:t>特別展</a:t>
            </a:r>
            <a:r>
              <a:rPr kumimoji="1" lang="en-US" altLang="ja-JP"/>
              <a:t>『</a:t>
            </a:r>
            <a:r>
              <a:rPr kumimoji="1" lang="ja-JP" altLang="en-US"/>
              <a:t>今和次郎採集講義</a:t>
            </a:r>
            <a:r>
              <a:rPr kumimoji="1" lang="en-US" altLang="ja-JP"/>
              <a:t>…</a:t>
            </a:r>
            <a:r>
              <a:rPr kumimoji="1" lang="ja-JP" altLang="en-US"/>
              <a:t>考現学の今</a:t>
            </a:r>
            <a:r>
              <a:rPr kumimoji="1" lang="en-US" altLang="ja-JP"/>
              <a:t>』</a:t>
            </a:r>
            <a:endParaRPr kumimoji="1" lang="ja-JP" altLang="en-US"/>
          </a:p>
        </p:txBody>
      </p:sp>
      <p:pic>
        <p:nvPicPr>
          <p:cNvPr id="4" name="図 3">
            <a:extLst>
              <a:ext uri="{FF2B5EF4-FFF2-40B4-BE49-F238E27FC236}">
                <a16:creationId xmlns:a16="http://schemas.microsoft.com/office/drawing/2014/main" id="{B486235D-DAFB-4C65-9DA6-47EDC8E93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8624" y="122723"/>
            <a:ext cx="6745557" cy="6612553"/>
          </a:xfrm>
          <a:prstGeom prst="rect">
            <a:avLst/>
          </a:prstGeom>
        </p:spPr>
      </p:pic>
    </p:spTree>
    <p:extLst>
      <p:ext uri="{BB962C8B-B14F-4D97-AF65-F5344CB8AC3E}">
        <p14:creationId xmlns:p14="http://schemas.microsoft.com/office/powerpoint/2010/main" val="3884496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657283-D98A-4E09-AD45-D1AE0EF2F5A2}"/>
              </a:ext>
            </a:extLst>
          </p:cNvPr>
          <p:cNvSpPr>
            <a:spLocks noGrp="1"/>
          </p:cNvSpPr>
          <p:nvPr>
            <p:ph type="title"/>
          </p:nvPr>
        </p:nvSpPr>
        <p:spPr>
          <a:xfrm>
            <a:off x="132735" y="418536"/>
            <a:ext cx="2610628" cy="6218238"/>
          </a:xfrm>
        </p:spPr>
        <p:txBody>
          <a:bodyPr/>
          <a:lstStyle/>
          <a:p>
            <a:r>
              <a:rPr kumimoji="1" lang="ja-JP" altLang="en-US"/>
              <a:t>今和次郎といえば</a:t>
            </a:r>
            <a:r>
              <a:rPr kumimoji="1" lang="en-US" altLang="ja-JP"/>
              <a:t>『</a:t>
            </a:r>
            <a:r>
              <a:rPr kumimoji="1" lang="ja-JP" altLang="en-US"/>
              <a:t>考現学</a:t>
            </a:r>
            <a:r>
              <a:rPr kumimoji="1" lang="en-US" altLang="ja-JP"/>
              <a:t>』</a:t>
            </a:r>
            <a:r>
              <a:rPr kumimoji="1" lang="ja-JP" altLang="en-US"/>
              <a:t>のイメージ</a:t>
            </a:r>
          </a:p>
        </p:txBody>
      </p:sp>
      <p:pic>
        <p:nvPicPr>
          <p:cNvPr id="4" name="図 3">
            <a:extLst>
              <a:ext uri="{FF2B5EF4-FFF2-40B4-BE49-F238E27FC236}">
                <a16:creationId xmlns:a16="http://schemas.microsoft.com/office/drawing/2014/main" id="{1E241374-9F4F-4347-BEEE-594747459A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362" y="395455"/>
            <a:ext cx="9115182" cy="6093835"/>
          </a:xfrm>
          <a:prstGeom prst="rect">
            <a:avLst/>
          </a:prstGeom>
        </p:spPr>
      </p:pic>
    </p:spTree>
    <p:extLst>
      <p:ext uri="{BB962C8B-B14F-4D97-AF65-F5344CB8AC3E}">
        <p14:creationId xmlns:p14="http://schemas.microsoft.com/office/powerpoint/2010/main" val="2147913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657283-D98A-4E09-AD45-D1AE0EF2F5A2}"/>
              </a:ext>
            </a:extLst>
          </p:cNvPr>
          <p:cNvSpPr>
            <a:spLocks noGrp="1"/>
          </p:cNvSpPr>
          <p:nvPr>
            <p:ph type="title"/>
          </p:nvPr>
        </p:nvSpPr>
        <p:spPr>
          <a:xfrm>
            <a:off x="1045906" y="418536"/>
            <a:ext cx="10100187" cy="6020927"/>
          </a:xfrm>
        </p:spPr>
        <p:txBody>
          <a:bodyPr/>
          <a:lstStyle/>
          <a:p>
            <a:r>
              <a:rPr kumimoji="1" lang="ja-JP" altLang="en-US"/>
              <a:t>民俗学</a:t>
            </a:r>
            <a:r>
              <a:rPr lang="ja-JP" altLang="en-US"/>
              <a:t>　　　</a:t>
            </a:r>
            <a:r>
              <a:rPr kumimoji="1" lang="ja-JP" altLang="en-US"/>
              <a:t>　調査研究</a:t>
            </a:r>
            <a:r>
              <a:rPr lang="ja-JP" altLang="en-US"/>
              <a:t>開始</a:t>
            </a:r>
            <a:r>
              <a:rPr kumimoji="1" lang="ja-JP" altLang="en-US"/>
              <a:t> 明治末</a:t>
            </a:r>
            <a:br>
              <a:rPr kumimoji="1" lang="en-US" altLang="ja-JP"/>
            </a:br>
            <a:r>
              <a:rPr kumimoji="1" lang="ja-JP" altLang="en-US"/>
              <a:t>　柳田国男</a:t>
            </a:r>
            <a:r>
              <a:rPr kumimoji="1" lang="en-US" altLang="ja-JP"/>
              <a:t>(1875)</a:t>
            </a:r>
            <a:br>
              <a:rPr kumimoji="1" lang="en-US" altLang="ja-JP"/>
            </a:br>
            <a:r>
              <a:rPr kumimoji="1" lang="ja-JP" altLang="en-US"/>
              <a:t>　折口信夫</a:t>
            </a:r>
            <a:r>
              <a:rPr kumimoji="1" lang="en-US" altLang="ja-JP"/>
              <a:t>(1887)</a:t>
            </a:r>
            <a:r>
              <a:rPr kumimoji="1" lang="ja-JP" altLang="en-US"/>
              <a:t>　　　→　コト系</a:t>
            </a:r>
            <a:br>
              <a:rPr kumimoji="1" lang="en-US" altLang="ja-JP"/>
            </a:br>
            <a:r>
              <a:rPr kumimoji="1" lang="ja-JP" altLang="en-US"/>
              <a:t>　南方熊楠</a:t>
            </a:r>
            <a:r>
              <a:rPr kumimoji="1" lang="en-US" altLang="ja-JP"/>
              <a:t>(1867)</a:t>
            </a:r>
            <a:br>
              <a:rPr kumimoji="1" lang="en-US" altLang="ja-JP"/>
            </a:br>
            <a:r>
              <a:rPr kumimoji="1" lang="ja-JP" altLang="en-US"/>
              <a:t>　澁澤敬三</a:t>
            </a:r>
            <a:r>
              <a:rPr kumimoji="1" lang="en-US" altLang="ja-JP"/>
              <a:t>(1896)</a:t>
            </a:r>
            <a:r>
              <a:rPr kumimoji="1" lang="ja-JP" altLang="en-US"/>
              <a:t>　　　→　モノ系</a:t>
            </a:r>
            <a:br>
              <a:rPr kumimoji="1" lang="en-US" altLang="ja-JP"/>
            </a:br>
            <a:br>
              <a:rPr kumimoji="1" lang="en-US" altLang="ja-JP"/>
            </a:br>
            <a:r>
              <a:rPr kumimoji="1" lang="ja-JP" altLang="en-US"/>
              <a:t>　柳 宗悦</a:t>
            </a:r>
            <a:r>
              <a:rPr kumimoji="1" lang="en-US" altLang="ja-JP"/>
              <a:t>(1889)</a:t>
            </a:r>
            <a:r>
              <a:rPr kumimoji="1" lang="ja-JP" altLang="en-US"/>
              <a:t>　　民芸　大正末</a:t>
            </a:r>
            <a:br>
              <a:rPr kumimoji="1" lang="en-US" altLang="ja-JP"/>
            </a:br>
            <a:r>
              <a:rPr kumimoji="1" lang="ja-JP" altLang="en-US"/>
              <a:t>　今 和次郎</a:t>
            </a:r>
            <a:r>
              <a:rPr kumimoji="1" lang="en-US" altLang="ja-JP"/>
              <a:t>(1888)</a:t>
            </a:r>
            <a:r>
              <a:rPr kumimoji="1" lang="ja-JP" altLang="en-US"/>
              <a:t>　民家　大正</a:t>
            </a:r>
            <a:r>
              <a:rPr kumimoji="1" lang="en-US" altLang="ja-JP"/>
              <a:t>11</a:t>
            </a:r>
            <a:r>
              <a:rPr kumimoji="1" lang="ja-JP" altLang="en-US"/>
              <a:t>年</a:t>
            </a:r>
          </a:p>
        </p:txBody>
      </p:sp>
    </p:spTree>
    <p:extLst>
      <p:ext uri="{BB962C8B-B14F-4D97-AF65-F5344CB8AC3E}">
        <p14:creationId xmlns:p14="http://schemas.microsoft.com/office/powerpoint/2010/main" val="377525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657283-D98A-4E09-AD45-D1AE0EF2F5A2}"/>
              </a:ext>
            </a:extLst>
          </p:cNvPr>
          <p:cNvSpPr>
            <a:spLocks noGrp="1"/>
          </p:cNvSpPr>
          <p:nvPr>
            <p:ph type="title"/>
          </p:nvPr>
        </p:nvSpPr>
        <p:spPr>
          <a:xfrm>
            <a:off x="442452" y="324466"/>
            <a:ext cx="6592529" cy="6114998"/>
          </a:xfrm>
        </p:spPr>
        <p:txBody>
          <a:bodyPr/>
          <a:lstStyle/>
          <a:p>
            <a:r>
              <a:rPr kumimoji="1" lang="ja-JP" altLang="en-US"/>
              <a:t>「</a:t>
            </a:r>
            <a:r>
              <a:rPr kumimoji="1" lang="en-US" altLang="ja-JP"/>
              <a:t>〈</a:t>
            </a:r>
            <a:r>
              <a:rPr kumimoji="1" lang="ja-JP" altLang="en-US" sz="4000"/>
              <a:t>民家</a:t>
            </a:r>
            <a:r>
              <a:rPr kumimoji="1" lang="en-US" altLang="ja-JP"/>
              <a:t>〉</a:t>
            </a:r>
            <a:r>
              <a:rPr kumimoji="1" lang="ja-JP" altLang="en-US"/>
              <a:t>という今日では普通に使われている日本語を世間に広めたのもこの本で、（中略）近代の日本語として定着するには</a:t>
            </a:r>
            <a:r>
              <a:rPr kumimoji="1" lang="en-US" altLang="ja-JP"/>
              <a:t>『</a:t>
            </a:r>
            <a:r>
              <a:rPr kumimoji="1" lang="ja-JP" altLang="en-US"/>
              <a:t>日本の民家</a:t>
            </a:r>
            <a:r>
              <a:rPr kumimoji="1" lang="en-US" altLang="ja-JP"/>
              <a:t>』</a:t>
            </a:r>
            <a:r>
              <a:rPr kumimoji="1" lang="ja-JP" altLang="en-US"/>
              <a:t>の刊行を待たなければならない。」（藤森照信解説）</a:t>
            </a:r>
            <a:br>
              <a:rPr kumimoji="1" lang="en-US" altLang="ja-JP"/>
            </a:br>
            <a:r>
              <a:rPr kumimoji="1" lang="en-US" altLang="ja-JP" sz="2400"/>
              <a:t>1922</a:t>
            </a:r>
            <a:r>
              <a:rPr kumimoji="1" lang="ja-JP" altLang="en-US" sz="2400"/>
              <a:t>年初刊行、</a:t>
            </a:r>
            <a:r>
              <a:rPr kumimoji="1" lang="en-US" altLang="ja-JP" sz="2400"/>
              <a:t>1989</a:t>
            </a:r>
            <a:r>
              <a:rPr kumimoji="1" lang="ja-JP" altLang="en-US" sz="2400"/>
              <a:t>年第</a:t>
            </a:r>
            <a:r>
              <a:rPr kumimoji="1" lang="en-US" altLang="ja-JP" sz="2400"/>
              <a:t>1</a:t>
            </a:r>
            <a:r>
              <a:rPr kumimoji="1" lang="ja-JP" altLang="en-US" sz="2400"/>
              <a:t>刷、</a:t>
            </a:r>
            <a:r>
              <a:rPr kumimoji="1" lang="en-US" altLang="ja-JP" sz="2400"/>
              <a:t>2017</a:t>
            </a:r>
            <a:r>
              <a:rPr kumimoji="1" lang="ja-JP" altLang="en-US" sz="2400"/>
              <a:t>年第</a:t>
            </a:r>
            <a:r>
              <a:rPr kumimoji="1" lang="en-US" altLang="ja-JP" sz="2400"/>
              <a:t>15</a:t>
            </a:r>
            <a:r>
              <a:rPr kumimoji="1" lang="ja-JP" altLang="en-US" sz="2400"/>
              <a:t>刷</a:t>
            </a:r>
          </a:p>
        </p:txBody>
      </p:sp>
      <p:pic>
        <p:nvPicPr>
          <p:cNvPr id="4" name="図 3">
            <a:extLst>
              <a:ext uri="{FF2B5EF4-FFF2-40B4-BE49-F238E27FC236}">
                <a16:creationId xmlns:a16="http://schemas.microsoft.com/office/drawing/2014/main" id="{04E1EDE8-2738-4DB3-A63A-25B9FB97D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519" y="142133"/>
            <a:ext cx="4863417" cy="6715867"/>
          </a:xfrm>
          <a:prstGeom prst="rect">
            <a:avLst/>
          </a:prstGeom>
        </p:spPr>
      </p:pic>
    </p:spTree>
    <p:extLst>
      <p:ext uri="{BB962C8B-B14F-4D97-AF65-F5344CB8AC3E}">
        <p14:creationId xmlns:p14="http://schemas.microsoft.com/office/powerpoint/2010/main" val="998416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657283-D98A-4E09-AD45-D1AE0EF2F5A2}"/>
              </a:ext>
            </a:extLst>
          </p:cNvPr>
          <p:cNvSpPr>
            <a:spLocks noGrp="1"/>
          </p:cNvSpPr>
          <p:nvPr>
            <p:ph type="title"/>
          </p:nvPr>
        </p:nvSpPr>
        <p:spPr>
          <a:xfrm>
            <a:off x="560440" y="418536"/>
            <a:ext cx="4498257" cy="5864427"/>
          </a:xfrm>
        </p:spPr>
        <p:txBody>
          <a:bodyPr/>
          <a:lstStyle/>
          <a:p>
            <a:r>
              <a:rPr kumimoji="1" lang="ja-JP" altLang="en-US"/>
              <a:t>「彼のやり方の特質は、民家をお一つの全体としてとらえようとしたことで、つまり民家という</a:t>
            </a:r>
            <a:r>
              <a:rPr kumimoji="1" lang="en-US" altLang="ja-JP"/>
              <a:t>〈</a:t>
            </a:r>
            <a:r>
              <a:rPr kumimoji="1" lang="ja-JP" altLang="en-US"/>
              <a:t>器</a:t>
            </a:r>
            <a:r>
              <a:rPr kumimoji="1" lang="en-US" altLang="ja-JP"/>
              <a:t>〉</a:t>
            </a:r>
            <a:r>
              <a:rPr kumimoji="1" lang="ja-JP" altLang="en-US"/>
              <a:t>を生活という</a:t>
            </a:r>
            <a:r>
              <a:rPr kumimoji="1" lang="en-US" altLang="ja-JP"/>
              <a:t>〈</a:t>
            </a:r>
            <a:r>
              <a:rPr kumimoji="1" lang="ja-JP" altLang="en-US"/>
              <a:t>中身</a:t>
            </a:r>
            <a:r>
              <a:rPr kumimoji="1" lang="en-US" altLang="ja-JP"/>
              <a:t>〉</a:t>
            </a:r>
            <a:r>
              <a:rPr kumimoji="1" lang="ja-JP" altLang="en-US"/>
              <a:t>と不可分のもの</a:t>
            </a:r>
          </a:p>
        </p:txBody>
      </p:sp>
      <p:pic>
        <p:nvPicPr>
          <p:cNvPr id="4" name="図 3">
            <a:extLst>
              <a:ext uri="{FF2B5EF4-FFF2-40B4-BE49-F238E27FC236}">
                <a16:creationId xmlns:a16="http://schemas.microsoft.com/office/drawing/2014/main" id="{6AB55BDC-820B-4117-8C19-B9EA3CE55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849" y="315147"/>
            <a:ext cx="6722413" cy="6292129"/>
          </a:xfrm>
          <a:prstGeom prst="rect">
            <a:avLst/>
          </a:prstGeom>
        </p:spPr>
      </p:pic>
    </p:spTree>
    <p:extLst>
      <p:ext uri="{BB962C8B-B14F-4D97-AF65-F5344CB8AC3E}">
        <p14:creationId xmlns:p14="http://schemas.microsoft.com/office/powerpoint/2010/main" val="117662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657283-D98A-4E09-AD45-D1AE0EF2F5A2}"/>
              </a:ext>
            </a:extLst>
          </p:cNvPr>
          <p:cNvSpPr>
            <a:spLocks noGrp="1"/>
          </p:cNvSpPr>
          <p:nvPr>
            <p:ph type="title"/>
          </p:nvPr>
        </p:nvSpPr>
        <p:spPr>
          <a:xfrm>
            <a:off x="222326" y="206478"/>
            <a:ext cx="3582758" cy="6371304"/>
          </a:xfrm>
        </p:spPr>
        <p:txBody>
          <a:bodyPr/>
          <a:lstStyle/>
          <a:p>
            <a:r>
              <a:rPr kumimoji="1" lang="ja-JP" altLang="en-US"/>
              <a:t>として描こうとしたわけだが、ここが（後の民家研究からは）無視されてゆく。」（藤森照信解説）</a:t>
            </a:r>
          </a:p>
        </p:txBody>
      </p:sp>
      <p:pic>
        <p:nvPicPr>
          <p:cNvPr id="4" name="図 3">
            <a:extLst>
              <a:ext uri="{FF2B5EF4-FFF2-40B4-BE49-F238E27FC236}">
                <a16:creationId xmlns:a16="http://schemas.microsoft.com/office/drawing/2014/main" id="{CBD08938-7475-4202-8A11-8A617480B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7328" y="418536"/>
            <a:ext cx="7852346" cy="5832180"/>
          </a:xfrm>
          <a:prstGeom prst="rect">
            <a:avLst/>
          </a:prstGeom>
        </p:spPr>
      </p:pic>
    </p:spTree>
    <p:extLst>
      <p:ext uri="{BB962C8B-B14F-4D97-AF65-F5344CB8AC3E}">
        <p14:creationId xmlns:p14="http://schemas.microsoft.com/office/powerpoint/2010/main" val="433124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657283-D98A-4E09-AD45-D1AE0EF2F5A2}"/>
              </a:ext>
            </a:extLst>
          </p:cNvPr>
          <p:cNvSpPr>
            <a:spLocks noGrp="1"/>
          </p:cNvSpPr>
          <p:nvPr>
            <p:ph type="title"/>
          </p:nvPr>
        </p:nvSpPr>
        <p:spPr>
          <a:xfrm>
            <a:off x="233874" y="4173794"/>
            <a:ext cx="11724252" cy="2403987"/>
          </a:xfrm>
        </p:spPr>
        <p:txBody>
          <a:bodyPr>
            <a:normAutofit fontScale="90000"/>
          </a:bodyPr>
          <a:lstStyle/>
          <a:p>
            <a:r>
              <a:rPr kumimoji="1" lang="ja-JP" altLang="en-US"/>
              <a:t>「民家の旅をとおして、住居を出発点に人間の生活全体の考察へと踏み出しつつあった今和次郎は、関東大震災に遭遇し、全てを失ったところから</a:t>
            </a:r>
          </a:p>
        </p:txBody>
      </p:sp>
      <p:pic>
        <p:nvPicPr>
          <p:cNvPr id="4" name="図 3">
            <a:extLst>
              <a:ext uri="{FF2B5EF4-FFF2-40B4-BE49-F238E27FC236}">
                <a16:creationId xmlns:a16="http://schemas.microsoft.com/office/drawing/2014/main" id="{B0F206A3-AB90-40EF-BF6A-4ECC72FF1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74" y="418537"/>
            <a:ext cx="11724252" cy="3588924"/>
          </a:xfrm>
          <a:prstGeom prst="rect">
            <a:avLst/>
          </a:prstGeom>
        </p:spPr>
      </p:pic>
    </p:spTree>
    <p:extLst>
      <p:ext uri="{BB962C8B-B14F-4D97-AF65-F5344CB8AC3E}">
        <p14:creationId xmlns:p14="http://schemas.microsoft.com/office/powerpoint/2010/main" val="204290175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241</Words>
  <Application>Microsoft Office PowerPoint</Application>
  <PresentationFormat>ワイド画面</PresentationFormat>
  <Paragraphs>15</Paragraphs>
  <Slides>12</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ＤＨＰ特太ゴシック体</vt:lpstr>
      <vt:lpstr>ＭＳ ゴシック</vt:lpstr>
      <vt:lpstr>游ゴシック</vt:lpstr>
      <vt:lpstr>游ゴシック Light</vt:lpstr>
      <vt:lpstr>Arial</vt:lpstr>
      <vt:lpstr>Office テーマ</vt:lpstr>
      <vt:lpstr>今和次郎『日本の民家』 に始まる民家研究</vt:lpstr>
      <vt:lpstr>1977（昭和52）年11月 国立民族学博物館オープン 1935年（昭和10）年　澁澤敬三氏、白鳥庫吉博士を中心に財団法人日本民族博物館の設立を計画</vt:lpstr>
      <vt:lpstr>2012年4月26日～6月19日 特別展『今和次郎採集講義…考現学の今』</vt:lpstr>
      <vt:lpstr>今和次郎といえば『考現学』のイメージ</vt:lpstr>
      <vt:lpstr>民俗学　　　　調査研究開始 明治末 　柳田国男(1875) 　折口信夫(1887)　　　→　コト系 　南方熊楠(1867) 　澁澤敬三(1896)　　　→　モノ系  　柳 宗悦(1889)　　民芸　大正末 　今 和次郎(1888)　民家　大正11年</vt:lpstr>
      <vt:lpstr>「〈民家〉という今日では普通に使われている日本語を世間に広めたのもこの本で、（中略）近代の日本語として定着するには『日本の民家』の刊行を待たなければならない。」（藤森照信解説） 1922年初刊行、1989年第1刷、2017年第15刷</vt:lpstr>
      <vt:lpstr>「彼のやり方の特質は、民家をお一つの全体としてとらえようとしたことで、つまり民家という〈器〉を生活という〈中身〉と不可分のもの</vt:lpstr>
      <vt:lpstr>として描こうとしたわけだが、ここが（後の民家研究からは）無視されてゆく。」（藤森照信解説）</vt:lpstr>
      <vt:lpstr>「民家の旅をとおして、住居を出発点に人間の生活全体の考察へと踏み出しつつあった今和次郎は、関東大震災に遭遇し、全てを失ったところから</vt:lpstr>
      <vt:lpstr>新しい生活を建て直そうと一歩ずつ歩みを進める人々の姿を目の当たりにしたことで（中略）ここに「考現学」が誕生した。」</vt:lpstr>
      <vt:lpstr>今和次郎は特にバラックに注目した。</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今和次郎『日本の民家』 に始まる</dc:title>
  <dc:creator>穣 堀田</dc:creator>
  <cp:lastModifiedBy>穣 堀田</cp:lastModifiedBy>
  <cp:revision>17</cp:revision>
  <dcterms:created xsi:type="dcterms:W3CDTF">2018-06-04T23:30:02Z</dcterms:created>
  <dcterms:modified xsi:type="dcterms:W3CDTF">2018-06-07T02:17:56Z</dcterms:modified>
</cp:coreProperties>
</file>